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60" r:id="rId4"/>
    <p:sldId id="266" r:id="rId5"/>
    <p:sldId id="268" r:id="rId6"/>
    <p:sldId id="261" r:id="rId7"/>
    <p:sldId id="269" r:id="rId8"/>
    <p:sldId id="270" r:id="rId9"/>
    <p:sldId id="271" r:id="rId10"/>
    <p:sldId id="265" r:id="rId11"/>
    <p:sldId id="276" r:id="rId12"/>
    <p:sldId id="277" r:id="rId13"/>
    <p:sldId id="278" r:id="rId14"/>
    <p:sldId id="279" r:id="rId15"/>
    <p:sldId id="262" r:id="rId16"/>
    <p:sldId id="272" r:id="rId17"/>
    <p:sldId id="273" r:id="rId18"/>
    <p:sldId id="274" r:id="rId19"/>
    <p:sldId id="275" r:id="rId20"/>
    <p:sldId id="263" r:id="rId21"/>
    <p:sldId id="264" r:id="rId22"/>
    <p:sldId id="267" r:id="rId23"/>
    <p:sldId id="25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2723-8F8C-436D-8BF7-8FD53F03B2A9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5BBB5-6D53-4572-927F-1B9E7C83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6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5BBB5-6D53-4572-927F-1B9E7C8357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FCA532-9DC2-4C47-B6C8-8BAAE2EE44B5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AED280-3238-48B3-BB13-FC42806EEA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ritical%20Resolved%20Shear%20Stress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9.png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Glossary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60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ME-255</a:t>
            </a:r>
          </a:p>
          <a:p>
            <a:r>
              <a:rPr lang="en-US" dirty="0" smtClean="0"/>
              <a:t>Principles of tribology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76599"/>
            <a:ext cx="6629400" cy="1219201"/>
          </a:xfrm>
        </p:spPr>
        <p:txBody>
          <a:bodyPr/>
          <a:lstStyle/>
          <a:p>
            <a:r>
              <a:rPr lang="en-US" cap="none" dirty="0" smtClean="0"/>
              <a:t>Crack Nucleation and Propagation</a:t>
            </a:r>
            <a:endParaRPr lang="en-US" cap="none" dirty="0"/>
          </a:p>
        </p:txBody>
      </p:sp>
      <p:sp>
        <p:nvSpPr>
          <p:cNvPr id="4" name="Rectangle 3"/>
          <p:cNvSpPr/>
          <p:nvPr/>
        </p:nvSpPr>
        <p:spPr>
          <a:xfrm>
            <a:off x="6553200" y="56388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Bharat</a:t>
            </a:r>
          </a:p>
          <a:p>
            <a:pPr algn="ctr"/>
            <a:r>
              <a:rPr lang="en-US" dirty="0" smtClean="0"/>
              <a:t>ME-08389</a:t>
            </a:r>
          </a:p>
          <a:p>
            <a:pPr algn="ctr"/>
            <a:r>
              <a:rPr lang="en-US" dirty="0" smtClean="0"/>
              <a:t>Oct 29,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Nucleation of Cleavage Cracks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Important to consider the effect of temperature on the </a:t>
            </a:r>
            <a:r>
              <a:rPr lang="en-IN" sz="2000" dirty="0">
                <a:hlinkClick r:id="rId2" action="ppaction://hlinkfile"/>
              </a:rPr>
              <a:t>critical resolved </a:t>
            </a:r>
            <a:r>
              <a:rPr lang="en-IN" sz="2000" dirty="0" smtClean="0">
                <a:hlinkClick r:id="rId2" action="ppaction://hlinkfile"/>
              </a:rPr>
              <a:t>shear stress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 BCC metals, e.g. iron, the temperature dependence of critical resolved shear stress for slip is very large.</a:t>
            </a:r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182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16" y="3381375"/>
            <a:ext cx="3643684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4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Regimes of Crack Propagation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Stage I: crack growth</a:t>
            </a:r>
          </a:p>
          <a:p>
            <a:pPr marL="114300" indent="0">
              <a:buNone/>
            </a:pPr>
            <a:r>
              <a:rPr lang="en-IN" dirty="0" smtClean="0"/>
              <a:t>   Average </a:t>
            </a:r>
            <a:r>
              <a:rPr lang="en-IN" dirty="0"/>
              <a:t>crack </a:t>
            </a:r>
            <a:r>
              <a:rPr lang="en-IN" dirty="0" smtClean="0"/>
              <a:t>growth</a:t>
            </a:r>
          </a:p>
          <a:p>
            <a:pPr marL="114300" indent="0">
              <a:buNone/>
            </a:pPr>
            <a:r>
              <a:rPr lang="en-IN" dirty="0" smtClean="0"/>
              <a:t>   &lt; </a:t>
            </a:r>
            <a:r>
              <a:rPr lang="en-IN" dirty="0"/>
              <a:t>one lattice </a:t>
            </a:r>
            <a:r>
              <a:rPr lang="en-IN" dirty="0" smtClean="0"/>
              <a:t>spacing</a:t>
            </a:r>
            <a:endParaRPr lang="en-IN" dirty="0"/>
          </a:p>
          <a:p>
            <a:r>
              <a:rPr lang="en-IN" dirty="0"/>
              <a:t>Stage II: crack </a:t>
            </a:r>
            <a:r>
              <a:rPr lang="en-IN" dirty="0" smtClean="0"/>
              <a:t>growth</a:t>
            </a:r>
          </a:p>
          <a:p>
            <a:pPr marL="114300" indent="0">
              <a:buNone/>
            </a:pPr>
            <a:r>
              <a:rPr lang="en-IN" dirty="0" smtClean="0"/>
              <a:t>   &amp; </a:t>
            </a:r>
            <a:r>
              <a:rPr lang="en-IN" dirty="0"/>
              <a:t>fatigue </a:t>
            </a:r>
            <a:r>
              <a:rPr lang="en-IN" dirty="0" smtClean="0"/>
              <a:t>striations:</a:t>
            </a:r>
            <a:endParaRPr lang="en-IN" dirty="0"/>
          </a:p>
          <a:p>
            <a:pPr marL="114300" indent="0">
              <a:buNone/>
            </a:pPr>
            <a:r>
              <a:rPr lang="en-IN" dirty="0" smtClean="0"/>
              <a:t>   Paris </a:t>
            </a:r>
            <a:r>
              <a:rPr lang="en-IN" dirty="0"/>
              <a:t>law </a:t>
            </a:r>
            <a:r>
              <a:rPr lang="en-IN" dirty="0" smtClean="0"/>
              <a:t>application</a:t>
            </a:r>
            <a:endParaRPr lang="en-IN" dirty="0"/>
          </a:p>
          <a:p>
            <a:r>
              <a:rPr lang="en-IN" dirty="0"/>
              <a:t>Stage III: Fast crack </a:t>
            </a:r>
            <a:r>
              <a:rPr lang="en-IN" dirty="0" smtClean="0"/>
              <a:t>growth:</a:t>
            </a:r>
          </a:p>
          <a:p>
            <a:pPr marL="114300" indent="0">
              <a:buNone/>
            </a:pPr>
            <a:r>
              <a:rPr lang="en-IN" dirty="0" smtClean="0"/>
              <a:t>   catastrophic </a:t>
            </a:r>
            <a:r>
              <a:rPr lang="en-IN" dirty="0"/>
              <a:t>failure</a:t>
            </a:r>
            <a:r>
              <a:rPr lang="en-IN" dirty="0" smtClean="0"/>
              <a:t>!</a:t>
            </a:r>
            <a:endParaRPr lang="en-IN" dirty="0"/>
          </a:p>
          <a:p>
            <a:r>
              <a:rPr lang="en-IN" dirty="0"/>
              <a:t>Regions I, III – very </a:t>
            </a:r>
            <a:r>
              <a:rPr lang="en-IN" dirty="0" smtClean="0"/>
              <a:t>sensitive </a:t>
            </a:r>
          </a:p>
          <a:p>
            <a:pPr marL="114300" indent="0">
              <a:buNone/>
            </a:pPr>
            <a:r>
              <a:rPr lang="en-IN" dirty="0" smtClean="0"/>
              <a:t>   to </a:t>
            </a:r>
            <a:r>
              <a:rPr lang="en-IN" dirty="0"/>
              <a:t>metallurgical variables</a:t>
            </a:r>
            <a:r>
              <a:rPr lang="en-IN" dirty="0" smtClean="0"/>
              <a:t>,</a:t>
            </a:r>
          </a:p>
          <a:p>
            <a:pPr marL="114300" indent="0">
              <a:buNone/>
            </a:pPr>
            <a:r>
              <a:rPr lang="en-IN" dirty="0" smtClean="0"/>
              <a:t>   test </a:t>
            </a:r>
            <a:r>
              <a:rPr lang="en-IN" dirty="0"/>
              <a:t>conditions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95405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6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Propagation of Cleavage Cracks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</a:p>
          <a:p>
            <a:pPr lvl="1"/>
            <a:r>
              <a:rPr lang="en-US" dirty="0" smtClean="0"/>
              <a:t>Griffith approach (Energy based)</a:t>
            </a:r>
          </a:p>
          <a:p>
            <a:pPr lvl="1"/>
            <a:r>
              <a:rPr lang="en-US" dirty="0" smtClean="0"/>
              <a:t>Inglis approach (Stress based)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7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Griffith Approach</a:t>
            </a:r>
            <a:endParaRPr lang="en-IN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2750" y="2462212"/>
            <a:ext cx="2482850" cy="43338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When crack grows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14695"/>
              </p:ext>
            </p:extLst>
          </p:nvPr>
        </p:nvGraphicFramePr>
        <p:xfrm>
          <a:off x="3092450" y="1752600"/>
          <a:ext cx="53578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3" imgW="2197080" imgH="203040" progId="Equation.3">
                  <p:embed/>
                </p:oleObj>
              </mc:Choice>
              <mc:Fallback>
                <p:oleObj name="Equation" r:id="rId3" imgW="2197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752600"/>
                        <a:ext cx="5357813" cy="4937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914171"/>
              </p:ext>
            </p:extLst>
          </p:nvPr>
        </p:nvGraphicFramePr>
        <p:xfrm>
          <a:off x="3073400" y="2286000"/>
          <a:ext cx="53578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5" imgW="2476440" imgH="419040" progId="Equation.3">
                  <p:embed/>
                </p:oleObj>
              </mc:Choice>
              <mc:Fallback>
                <p:oleObj name="Equation" r:id="rId5" imgW="2476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286000"/>
                        <a:ext cx="5357813" cy="9032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81149"/>
              </p:ext>
            </p:extLst>
          </p:nvPr>
        </p:nvGraphicFramePr>
        <p:xfrm>
          <a:off x="3073400" y="3219450"/>
          <a:ext cx="5613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7" imgW="2616120" imgH="419040" progId="Equation.3">
                  <p:embed/>
                </p:oleObj>
              </mc:Choice>
              <mc:Fallback>
                <p:oleObj name="Equation" r:id="rId7" imgW="2616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219450"/>
                        <a:ext cx="5613400" cy="8953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90600" y="4114800"/>
            <a:ext cx="3886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0" name="AutoShape 8"/>
          <p:cNvCxnSpPr>
            <a:cxnSpLocks noChangeShapeType="1"/>
          </p:cNvCxnSpPr>
          <p:nvPr/>
        </p:nvCxnSpPr>
        <p:spPr bwMode="auto">
          <a:xfrm>
            <a:off x="1035050" y="5715000"/>
            <a:ext cx="3886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9"/>
          <p:cNvSpPr>
            <a:spLocks/>
          </p:cNvSpPr>
          <p:nvPr/>
        </p:nvSpPr>
        <p:spPr bwMode="auto">
          <a:xfrm>
            <a:off x="1035050" y="4597400"/>
            <a:ext cx="3581400" cy="1803400"/>
          </a:xfrm>
          <a:custGeom>
            <a:avLst/>
            <a:gdLst>
              <a:gd name="T0" fmla="*/ 0 w 2256"/>
              <a:gd name="T1" fmla="*/ 656 h 1136"/>
              <a:gd name="T2" fmla="*/ 768 w 2256"/>
              <a:gd name="T3" fmla="*/ 80 h 1136"/>
              <a:gd name="T4" fmla="*/ 2256 w 2256"/>
              <a:gd name="T5" fmla="*/ 1136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6" h="1136">
                <a:moveTo>
                  <a:pt x="0" y="656"/>
                </a:moveTo>
                <a:cubicBezTo>
                  <a:pt x="196" y="328"/>
                  <a:pt x="392" y="0"/>
                  <a:pt x="768" y="80"/>
                </a:cubicBezTo>
                <a:cubicBezTo>
                  <a:pt x="1144" y="160"/>
                  <a:pt x="1700" y="648"/>
                  <a:pt x="2256" y="1136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6200000">
            <a:off x="257176" y="5927725"/>
            <a:ext cx="9763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2200">
                <a:latin typeface="Times New Roman" pitchFamily="18" charset="0"/>
              </a:rPr>
              <a:t>U 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704975" y="46926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702050" y="528637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9105"/>
              </p:ext>
            </p:extLst>
          </p:nvPr>
        </p:nvGraphicFramePr>
        <p:xfrm>
          <a:off x="3071813" y="4267200"/>
          <a:ext cx="10334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9" imgW="609480" imgH="393480" progId="Equation.3">
                  <p:embed/>
                </p:oleObj>
              </mc:Choice>
              <mc:Fallback>
                <p:oleObj name="Equation" r:id="rId9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267200"/>
                        <a:ext cx="1033462" cy="666750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949450" y="4679950"/>
            <a:ext cx="1524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625850" y="5638800"/>
            <a:ext cx="1524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549130"/>
              </p:ext>
            </p:extLst>
          </p:nvPr>
        </p:nvGraphicFramePr>
        <p:xfrm>
          <a:off x="3986213" y="4999038"/>
          <a:ext cx="8604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11" imgW="507960" imgH="177480" progId="Equation.3">
                  <p:embed/>
                </p:oleObj>
              </mc:Choice>
              <mc:Fallback>
                <p:oleObj name="Equation" r:id="rId11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999038"/>
                        <a:ext cx="860425" cy="300037"/>
                      </a:xfrm>
                      <a:prstGeom prst="rect">
                        <a:avLst/>
                      </a:prstGeom>
                      <a:noFill/>
                      <a:ln w="9525" algn="ctr">
                        <a:solidFill>
                          <a:srgbClr val="00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101850" y="46926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87179"/>
              </p:ext>
            </p:extLst>
          </p:nvPr>
        </p:nvGraphicFramePr>
        <p:xfrm>
          <a:off x="1922463" y="5702300"/>
          <a:ext cx="3317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13" imgW="164880" imgH="203040" progId="Equation.3">
                  <p:embed/>
                </p:oleObj>
              </mc:Choice>
              <mc:Fallback>
                <p:oleObj name="Equation" r:id="rId13" imgW="16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5702300"/>
                        <a:ext cx="331787" cy="406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algn="ctr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AutoShape 20"/>
          <p:cNvCxnSpPr>
            <a:cxnSpLocks noChangeShapeType="1"/>
            <a:endCxn id="19" idx="0"/>
          </p:cNvCxnSpPr>
          <p:nvPr/>
        </p:nvCxnSpPr>
        <p:spPr bwMode="auto">
          <a:xfrm flipH="1">
            <a:off x="2101850" y="4600575"/>
            <a:ext cx="990600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1"/>
          <p:cNvCxnSpPr>
            <a:cxnSpLocks noChangeShapeType="1"/>
            <a:endCxn id="17" idx="0"/>
          </p:cNvCxnSpPr>
          <p:nvPr/>
        </p:nvCxnSpPr>
        <p:spPr bwMode="auto">
          <a:xfrm flipH="1">
            <a:off x="3702050" y="5299075"/>
            <a:ext cx="71437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62121"/>
              </p:ext>
            </p:extLst>
          </p:nvPr>
        </p:nvGraphicFramePr>
        <p:xfrm>
          <a:off x="3549650" y="5799138"/>
          <a:ext cx="331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15" imgW="164880" imgH="228600" progId="Equation.3">
                  <p:embed/>
                </p:oleObj>
              </mc:Choice>
              <mc:Fallback>
                <p:oleObj name="Equation" r:id="rId1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5799138"/>
                        <a:ext cx="3317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rgbClr val="CC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466236"/>
              </p:ext>
            </p:extLst>
          </p:nvPr>
        </p:nvGraphicFramePr>
        <p:xfrm>
          <a:off x="5418138" y="5875338"/>
          <a:ext cx="3013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17" imgW="1498320" imgH="203040" progId="Equation.3">
                  <p:embed/>
                </p:oleObj>
              </mc:Choice>
              <mc:Fallback>
                <p:oleObj name="Equation" r:id="rId17" imgW="1498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5875338"/>
                        <a:ext cx="3013075" cy="406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algn="ctr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5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Contd…</a:t>
            </a:r>
            <a:endParaRPr lang="en-IN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Griffith approach gives,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399628"/>
              </p:ext>
            </p:extLst>
          </p:nvPr>
        </p:nvGraphicFramePr>
        <p:xfrm>
          <a:off x="965200" y="1828800"/>
          <a:ext cx="15255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3" imgW="710891" imgH="393529" progId="Equation.3">
                  <p:embed/>
                </p:oleObj>
              </mc:Choice>
              <mc:Fallback>
                <p:oleObj name="Equation" r:id="rId3" imgW="710891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828800"/>
                        <a:ext cx="1525588" cy="841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79"/>
              </p:ext>
            </p:extLst>
          </p:nvPr>
        </p:nvGraphicFramePr>
        <p:xfrm>
          <a:off x="1066800" y="3962400"/>
          <a:ext cx="18256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5" imgW="850531" imgH="444307" progId="Equation.3">
                  <p:embed/>
                </p:oleObj>
              </mc:Choice>
              <mc:Fallback>
                <p:oleObj name="Equation" r:id="rId5" imgW="850531" imgH="444307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1825625" cy="9509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44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Propagation of Cleavage Cracks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Condition for crack propagation</a:t>
            </a:r>
          </a:p>
          <a:p>
            <a:pPr marL="114300" indent="0" algn="ctr"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K</a:t>
            </a:r>
            <a:r>
              <a:rPr lang="en-US" dirty="0" smtClean="0">
                <a:latin typeface="Arial Rounded MT Bold" pitchFamily="34" charset="0"/>
              </a:rPr>
              <a:t>  </a:t>
            </a:r>
            <a:r>
              <a:rPr lang="en-US" dirty="0">
                <a:latin typeface="Arial Rounded MT Bold" pitchFamily="34" charset="0"/>
              </a:rPr>
              <a:t>≥ 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K</a:t>
            </a:r>
            <a:r>
              <a:rPr lang="en-US" sz="2800" baseline="-10000" dirty="0">
                <a:solidFill>
                  <a:schemeClr val="tx1"/>
                </a:solidFill>
                <a:latin typeface="Arial Rounded MT Bold" pitchFamily="34" charset="0"/>
              </a:rPr>
              <a:t>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/>
              <a:t>All brittle materials contain a population of small cracks and flaws that have a variety of sizes, geometries and orientations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When the magnitude of a tensile stress at the tip of one of these flaws exceeds the value of this critical stress, a crack forms and then propagates, leading to failure.</a:t>
            </a:r>
          </a:p>
          <a:p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85800" y="2819400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Stress Intensity Factor</a:t>
            </a:r>
            <a:r>
              <a:rPr lang="en-US" sz="1800" dirty="0"/>
              <a:t>:</a:t>
            </a:r>
          </a:p>
          <a:p>
            <a:r>
              <a:rPr lang="en-US" sz="1800" dirty="0"/>
              <a:t>--</a:t>
            </a:r>
            <a:r>
              <a:rPr lang="en-US" sz="1800" dirty="0">
                <a:solidFill>
                  <a:schemeClr val="tx2"/>
                </a:solidFill>
              </a:rPr>
              <a:t>Depends on load &amp; geometry.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06963" y="2819400"/>
            <a:ext cx="365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Fracture Toughness:</a:t>
            </a:r>
          </a:p>
          <a:p>
            <a:r>
              <a:rPr lang="en-US" sz="1800" dirty="0">
                <a:solidFill>
                  <a:schemeClr val="tx2"/>
                </a:solidFill>
              </a:rPr>
              <a:t>--Depends on the material,</a:t>
            </a:r>
          </a:p>
          <a:p>
            <a:r>
              <a:rPr lang="en-US" sz="1800" dirty="0">
                <a:solidFill>
                  <a:schemeClr val="tx2"/>
                </a:solidFill>
              </a:rPr>
              <a:t>   temperature, environment &amp;</a:t>
            </a:r>
          </a:p>
          <a:p>
            <a:r>
              <a:rPr lang="en-US" sz="1800" dirty="0">
                <a:solidFill>
                  <a:schemeClr val="tx2"/>
                </a:solidFill>
              </a:rPr>
              <a:t>   rate of loading.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25908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25908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Propagation of Cleavage Cracks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K=</a:t>
            </a:r>
          </a:p>
          <a:p>
            <a:r>
              <a:rPr lang="en-US" dirty="0" smtClean="0"/>
              <a:t>Where, K- Stress intensity factor</a:t>
            </a:r>
          </a:p>
          <a:p>
            <a:r>
              <a:rPr lang="en-US" dirty="0" smtClean="0"/>
              <a:t>a- length of surface crack or ½ length of internal crack</a:t>
            </a:r>
          </a:p>
          <a:p>
            <a:r>
              <a:rPr lang="en-US" dirty="0" smtClean="0"/>
              <a:t>Y- dimensionless parameter</a:t>
            </a:r>
          </a:p>
          <a:p>
            <a:endParaRPr lang="en-US" dirty="0" smtClean="0"/>
          </a:p>
          <a:p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915565"/>
              </p:ext>
            </p:extLst>
          </p:nvPr>
        </p:nvGraphicFramePr>
        <p:xfrm>
          <a:off x="1295400" y="17526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3" imgW="990600" imgH="368300" progId="Equation.3">
                  <p:embed/>
                </p:oleObj>
              </mc:Choice>
              <mc:Fallback>
                <p:oleObj name="Equation" r:id="rId3" imgW="9906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302540"/>
              </p:ext>
            </p:extLst>
          </p:nvPr>
        </p:nvGraphicFramePr>
        <p:xfrm>
          <a:off x="990600" y="4000500"/>
          <a:ext cx="2717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5" imgW="2717800" imgH="876300" progId="Equation.3">
                  <p:embed/>
                </p:oleObj>
              </mc:Choice>
              <mc:Fallback>
                <p:oleObj name="Equation" r:id="rId5" imgW="2717800" imgH="876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00500"/>
                        <a:ext cx="2717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40" y="3810000"/>
            <a:ext cx="3289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3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Propagation of Cleavage Cracks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Crack grows incrementally</a:t>
            </a:r>
          </a:p>
          <a:p>
            <a:endParaRPr lang="en-I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82938" y="2514600"/>
            <a:ext cx="228600" cy="3048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52600" y="2438400"/>
            <a:ext cx="485775" cy="762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6699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49538" y="2652713"/>
            <a:ext cx="457200" cy="38100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6699FF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3352800" y="24384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2133600" y="32004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2895600" y="29718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181597"/>
              </p:ext>
            </p:extLst>
          </p:nvPr>
        </p:nvGraphicFramePr>
        <p:xfrm>
          <a:off x="3305175" y="3011488"/>
          <a:ext cx="1193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3" imgW="647640" imgH="241200" progId="Equation.3">
                  <p:embed/>
                </p:oleObj>
              </mc:Choice>
              <mc:Fallback>
                <p:oleObj name="Equation" r:id="rId3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3011488"/>
                        <a:ext cx="1193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150227"/>
              </p:ext>
            </p:extLst>
          </p:nvPr>
        </p:nvGraphicFramePr>
        <p:xfrm>
          <a:off x="1690688" y="2385420"/>
          <a:ext cx="17208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5" imgW="825480" imgH="393480" progId="Equation.3">
                  <p:embed/>
                </p:oleObj>
              </mc:Choice>
              <mc:Fallback>
                <p:oleObj name="Equation" r:id="rId5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385420"/>
                        <a:ext cx="17208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019425" y="3429000"/>
            <a:ext cx="5440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in crack length per loading cycle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05237" y="2209800"/>
            <a:ext cx="1406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typ. 1 to 6</a:t>
            </a: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4867275" y="3797300"/>
            <a:ext cx="3819525" cy="2679700"/>
            <a:chOff x="2874" y="1968"/>
            <a:chExt cx="2487" cy="1976"/>
          </a:xfrm>
        </p:grpSpPr>
        <p:graphicFrame>
          <p:nvGraphicFramePr>
            <p:cNvPr id="15" name="Object 25"/>
            <p:cNvGraphicFramePr>
              <a:graphicFrameLocks noChangeAspect="1"/>
            </p:cNvGraphicFramePr>
            <p:nvPr/>
          </p:nvGraphicFramePr>
          <p:xfrm>
            <a:off x="2874" y="2227"/>
            <a:ext cx="694" cy="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4" name="Image" r:id="rId7" imgW="1498413" imgH="1713681" progId="Photoshop.Image.9">
                    <p:embed/>
                  </p:oleObj>
                </mc:Choice>
                <mc:Fallback>
                  <p:oleObj name="Image" r:id="rId7" imgW="1498413" imgH="1713681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4" y="2227"/>
                          <a:ext cx="694" cy="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23"/>
            <p:cNvGraphicFramePr>
              <a:graphicFrameLocks noChangeAspect="1"/>
            </p:cNvGraphicFramePr>
            <p:nvPr/>
          </p:nvGraphicFramePr>
          <p:xfrm>
            <a:off x="3761" y="2290"/>
            <a:ext cx="1600" cy="1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5" name="Image" r:id="rId9" imgW="3377778" imgH="3492063" progId="Photoshop.Image.9">
                    <p:embed/>
                  </p:oleObj>
                </mc:Choice>
                <mc:Fallback>
                  <p:oleObj name="Image" r:id="rId9" imgW="3377778" imgH="3492063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1" y="2290"/>
                          <a:ext cx="1600" cy="16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733" y="1968"/>
              <a:ext cx="9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latin typeface="Arial" charset="0"/>
                </a:rPr>
                <a:t>crack origin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3301" y="2112"/>
              <a:ext cx="43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877" y="2208"/>
              <a:ext cx="52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09600" y="3963987"/>
            <a:ext cx="396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</a:t>
            </a:r>
            <a:r>
              <a:rPr lang="en-US" dirty="0"/>
              <a:t>Failed rotating shaft</a:t>
            </a:r>
          </a:p>
          <a:p>
            <a:r>
              <a:rPr lang="en-US" sz="2200" dirty="0"/>
              <a:t>    -- crack grew even though</a:t>
            </a:r>
          </a:p>
          <a:p>
            <a:r>
              <a:rPr lang="en-US" sz="2200" dirty="0"/>
              <a:t>        </a:t>
            </a:r>
            <a:r>
              <a:rPr lang="en-US" sz="2200" i="1" dirty="0"/>
              <a:t>K</a:t>
            </a:r>
            <a:r>
              <a:rPr lang="en-US" sz="2800" i="1" baseline="-10000" dirty="0"/>
              <a:t>max</a:t>
            </a:r>
            <a:r>
              <a:rPr lang="en-US" sz="2200" dirty="0"/>
              <a:t> &lt;  </a:t>
            </a:r>
            <a:r>
              <a:rPr lang="en-US" sz="2200" i="1" dirty="0"/>
              <a:t>K</a:t>
            </a:r>
            <a:r>
              <a:rPr lang="en-US" sz="2800" i="1" baseline="-10000" dirty="0"/>
              <a:t>c</a:t>
            </a:r>
            <a:endParaRPr lang="en-US" sz="2200" i="1" dirty="0"/>
          </a:p>
          <a:p>
            <a:r>
              <a:rPr lang="en-US" sz="2200" dirty="0"/>
              <a:t>    -- crack grows faster as</a:t>
            </a:r>
          </a:p>
          <a:p>
            <a:r>
              <a:rPr lang="en-US" sz="2000" dirty="0"/>
              <a:t>        • </a:t>
            </a:r>
            <a:r>
              <a:rPr lang="el-GR" sz="2000" b="1" dirty="0">
                <a:solidFill>
                  <a:schemeClr val="tx2"/>
                </a:solidFill>
              </a:rPr>
              <a:t>Δ </a:t>
            </a:r>
            <a:r>
              <a:rPr lang="en-US" sz="2000" b="1" dirty="0" smtClean="0">
                <a:solidFill>
                  <a:schemeClr val="tx2"/>
                </a:solidFill>
              </a:rPr>
              <a:t>σ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/>
              <a:t>increases</a:t>
            </a:r>
          </a:p>
          <a:p>
            <a:r>
              <a:rPr lang="en-US" sz="2000" dirty="0"/>
              <a:t>        •  crack gets longer</a:t>
            </a:r>
          </a:p>
          <a:p>
            <a:r>
              <a:rPr lang="en-US" sz="2000" dirty="0"/>
              <a:t>        •  loading freq. increases.</a:t>
            </a:r>
          </a:p>
        </p:txBody>
      </p:sp>
    </p:spTree>
    <p:extLst>
      <p:ext uri="{BB962C8B-B14F-4D97-AF65-F5344CB8AC3E}">
        <p14:creationId xmlns:p14="http://schemas.microsoft.com/office/powerpoint/2010/main" val="21138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Crack Growth Rate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18" y="1800720"/>
            <a:ext cx="5025682" cy="376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828800"/>
            <a:ext cx="3352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dirty="0"/>
              <a:t>Initially, growth rate is small, but increases with increasing crack length.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dirty="0"/>
              <a:t>Growth rate increases with applied stress level for a given crack length (a</a:t>
            </a:r>
            <a:r>
              <a:rPr lang="en-US" baseline="-25000" dirty="0"/>
              <a:t>1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817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S-N Curves</a:t>
            </a:r>
            <a:endParaRPr lang="en-IN" dirty="0"/>
          </a:p>
        </p:txBody>
      </p:sp>
      <p:pic>
        <p:nvPicPr>
          <p:cNvPr id="4" name="Picture 2" descr="c09f25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6" b="3085"/>
          <a:stretch>
            <a:fillRect/>
          </a:stretch>
        </p:blipFill>
        <p:spPr bwMode="auto">
          <a:xfrm>
            <a:off x="2819400" y="1681081"/>
            <a:ext cx="3352800" cy="22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47650" y="3914775"/>
            <a:ext cx="8686800" cy="2647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A specimen is subjected to stress cycling at a maximum stress amplitude; the number of cycles to failure is determined. </a:t>
            </a:r>
          </a:p>
          <a:p>
            <a:r>
              <a:rPr lang="en-US" sz="2000" smtClean="0"/>
              <a:t>This procedure is repeated on other specimens at progressively decreasing stress amplitudes.</a:t>
            </a:r>
          </a:p>
          <a:p>
            <a:r>
              <a:rPr lang="en-US" sz="2000" smtClean="0"/>
              <a:t>Data are plotted as stress S versus number N of cycles to failure for all the specimen.</a:t>
            </a:r>
          </a:p>
          <a:p>
            <a:r>
              <a:rPr lang="en-US" sz="2000" smtClean="0">
                <a:solidFill>
                  <a:srgbClr val="0033FF"/>
                </a:solidFill>
              </a:rPr>
              <a:t>Typical S-N behavior: the higher the stress level, the fewer the number of cycles.</a:t>
            </a:r>
            <a:endParaRPr lang="en-US" sz="2000" dirty="0" smtClean="0">
              <a:solidFill>
                <a:srgbClr val="00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Organization of Presentation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fracture types</a:t>
            </a:r>
          </a:p>
          <a:p>
            <a:r>
              <a:rPr lang="en-US" dirty="0" smtClean="0"/>
              <a:t>Stress temperature curves</a:t>
            </a:r>
          </a:p>
          <a:p>
            <a:r>
              <a:rPr lang="en-US" dirty="0" smtClean="0"/>
              <a:t>Nucleation of Cleavage Cracks</a:t>
            </a:r>
          </a:p>
          <a:p>
            <a:r>
              <a:rPr lang="en-US" dirty="0" smtClean="0"/>
              <a:t>Propagation of Cleavage Cracks</a:t>
            </a:r>
          </a:p>
          <a:p>
            <a:r>
              <a:rPr lang="en-US" dirty="0" smtClean="0"/>
              <a:t>Effect of Grain Boundaries</a:t>
            </a:r>
          </a:p>
          <a:p>
            <a:r>
              <a:rPr lang="en-US" dirty="0" smtClean="0"/>
              <a:t>Effect of State of Stress</a:t>
            </a:r>
          </a:p>
          <a:p>
            <a:r>
              <a:rPr lang="en-US" dirty="0" smtClean="0"/>
              <a:t>Fracture diagram</a:t>
            </a:r>
          </a:p>
        </p:txBody>
      </p:sp>
    </p:spTree>
    <p:extLst>
      <p:ext uri="{BB962C8B-B14F-4D97-AF65-F5344CB8AC3E}">
        <p14:creationId xmlns:p14="http://schemas.microsoft.com/office/powerpoint/2010/main" val="41401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Effect of Grain Boundaries</a:t>
            </a:r>
            <a:endParaRPr lang="en-IN" cap="none" dirty="0"/>
          </a:p>
        </p:txBody>
      </p:sp>
      <p:pic>
        <p:nvPicPr>
          <p:cNvPr id="1027" name="Picture 3" descr="I:\down\tribo\DSC_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Effect of State of Stress</a:t>
            </a:r>
            <a:endParaRPr lang="en-IN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Large tensile stresses and small shear stresses favor cleavage.</a:t>
            </a:r>
            <a:endParaRPr lang="en-IN" sz="2000" dirty="0"/>
          </a:p>
        </p:txBody>
      </p:sp>
      <p:sp>
        <p:nvSpPr>
          <p:cNvPr id="4117" name="TextBox 4116"/>
          <p:cNvSpPr txBox="1"/>
          <p:nvPr/>
        </p:nvSpPr>
        <p:spPr>
          <a:xfrm>
            <a:off x="533400" y="38100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endParaRPr lang="en-IN" dirty="0"/>
          </a:p>
        </p:txBody>
      </p:sp>
      <p:sp>
        <p:nvSpPr>
          <p:cNvPr id="4118" name="TextBox 4117"/>
          <p:cNvSpPr txBox="1"/>
          <p:nvPr/>
        </p:nvSpPr>
        <p:spPr>
          <a:xfrm>
            <a:off x="4343400" y="38216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</a:t>
            </a:r>
            <a:endParaRPr lang="en-IN" dirty="0"/>
          </a:p>
        </p:txBody>
      </p:sp>
      <p:pic>
        <p:nvPicPr>
          <p:cNvPr id="4119" name="Picture 5" descr="C:\Users\Blue-Orb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05075"/>
            <a:ext cx="1524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6" descr="C:\Users\Blue-Orb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40100"/>
            <a:ext cx="3286125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TextBox 4121"/>
          <p:cNvSpPr txBox="1"/>
          <p:nvPr/>
        </p:nvSpPr>
        <p:spPr>
          <a:xfrm>
            <a:off x="6530712" y="213574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endParaRPr lang="en-IN" dirty="0"/>
          </a:p>
        </p:txBody>
      </p:sp>
      <p:sp>
        <p:nvSpPr>
          <p:cNvPr id="4123" name="TextBox 4122"/>
          <p:cNvSpPr txBox="1"/>
          <p:nvPr/>
        </p:nvSpPr>
        <p:spPr>
          <a:xfrm>
            <a:off x="6530712" y="57912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26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Fracture Diagram</a:t>
            </a:r>
            <a:endParaRPr lang="en-IN" cap="none" dirty="0"/>
          </a:p>
        </p:txBody>
      </p:sp>
      <p:pic>
        <p:nvPicPr>
          <p:cNvPr id="6146" name="Picture 2" descr="K:\h1017v2_39_files\h1017v2_39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71916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 smtClean="0"/>
              <a:t>References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Hahn, G.T., Averbach, B. L., Owen, W. S., and Cohen, M., ‘Fracture’</a:t>
            </a:r>
          </a:p>
          <a:p>
            <a:r>
              <a:rPr lang="en-US" dirty="0" smtClean="0"/>
              <a:t>Biggs, W. D. and Pratt, P. L., ‘Deformation and fracture of alpha-iron at low temperatures’</a:t>
            </a:r>
          </a:p>
          <a:p>
            <a:r>
              <a:rPr lang="en-US" dirty="0"/>
              <a:t>Robert E. Reed-Hill, ‘Principles of Physical Metallurgy’</a:t>
            </a:r>
          </a:p>
          <a:p>
            <a:r>
              <a:rPr lang="en-US" dirty="0" smtClean="0"/>
              <a:t>E. Smith, ‘Nucleation of Cleavage Cracks in Solids – Fracture at Screw Dislocation Pile-ups’</a:t>
            </a:r>
          </a:p>
          <a:p>
            <a:r>
              <a:rPr lang="en-US" dirty="0" smtClean="0"/>
              <a:t>http://nuclearpowertraining.tpub.com/h1017v2/css/h1017v2_38.htm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mas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8693" y="533400"/>
            <a:ext cx="3572107" cy="3525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4749225"/>
            <a:ext cx="5979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Thanks for your kind attention</a:t>
            </a:r>
          </a:p>
        </p:txBody>
      </p:sp>
    </p:spTree>
    <p:extLst>
      <p:ext uri="{BB962C8B-B14F-4D97-AF65-F5344CB8AC3E}">
        <p14:creationId xmlns:p14="http://schemas.microsoft.com/office/powerpoint/2010/main" val="39998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Basic Fracture Types</a:t>
            </a:r>
            <a:endParaRPr lang="en-US" cap="none" dirty="0"/>
          </a:p>
        </p:txBody>
      </p:sp>
      <p:pic>
        <p:nvPicPr>
          <p:cNvPr id="1026" name="Picture 2" descr="C:\Users\Vipul\Pictures\h1017v2_36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5689"/>
            <a:ext cx="1012837" cy="25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pul\Pictures\h1017v2_3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6" y="2269237"/>
            <a:ext cx="1004454" cy="28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41868"/>
            <a:ext cx="952500" cy="313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410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Shape of</a:t>
            </a:r>
          </a:p>
          <a:p>
            <a:r>
              <a:rPr lang="en-US" sz="1600" dirty="0" smtClean="0"/>
              <a:t>Original</a:t>
            </a:r>
          </a:p>
          <a:p>
            <a:r>
              <a:rPr lang="en-US" sz="1600" dirty="0" smtClean="0"/>
              <a:t>specimen</a:t>
            </a:r>
            <a:endParaRPr lang="en-IN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48546" y="5410200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Brittle</a:t>
            </a:r>
          </a:p>
          <a:p>
            <a:r>
              <a:rPr lang="en-US" sz="1600" dirty="0" smtClean="0"/>
              <a:t>fracture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5410200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Ductile</a:t>
            </a:r>
          </a:p>
          <a:p>
            <a:r>
              <a:rPr lang="en-US" sz="1600" dirty="0" smtClean="0"/>
              <a:t>fracture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8409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Stress Temperature Curve For Crack Initiation And Propagation</a:t>
            </a:r>
            <a:endParaRPr lang="en-IN" cap="none" dirty="0"/>
          </a:p>
        </p:txBody>
      </p:sp>
      <p:pic>
        <p:nvPicPr>
          <p:cNvPr id="5122" name="Picture 2" descr="K:\h1017v2_37_files\h1017v2_37_1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51463" cy="44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Nucleation of Cleavage Cracks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Two stages in the formation of Cleavage Crack</a:t>
            </a:r>
          </a:p>
          <a:p>
            <a:pPr lvl="1"/>
            <a:r>
              <a:rPr lang="en-US" sz="1600" dirty="0" smtClean="0"/>
              <a:t>Nucleation (Controlled entirely by local stresses around slip or twin bands)</a:t>
            </a:r>
          </a:p>
          <a:p>
            <a:pPr lvl="1"/>
            <a:r>
              <a:rPr lang="en-US" sz="1600" dirty="0" smtClean="0"/>
              <a:t>Growth (Governed both by the applied stress acting on the solid and local stresses)</a:t>
            </a:r>
            <a:endParaRPr lang="en-US" dirty="0" smtClean="0"/>
          </a:p>
          <a:p>
            <a:r>
              <a:rPr lang="en-US" sz="1800" dirty="0" smtClean="0"/>
              <a:t>For Polycrystalline metals</a:t>
            </a:r>
          </a:p>
          <a:p>
            <a:pPr marL="114300" indent="0" algn="ctr">
              <a:buNone/>
            </a:pPr>
            <a:r>
              <a:rPr lang="en-US" sz="1800" dirty="0" smtClean="0"/>
              <a:t>Growth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58148" y="3657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77491" y="39624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7491" y="3962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11091" y="3962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0600" y="4371201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Propagation </a:t>
            </a:r>
            <a:r>
              <a:rPr lang="en-US" dirty="0" smtClean="0">
                <a:solidFill>
                  <a:schemeClr val="tx2"/>
                </a:solidFill>
              </a:rPr>
              <a:t>of a grain size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Cleavage crack through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complete solid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599" y="4365514"/>
            <a:ext cx="277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Growth of crack across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An individual grain</a:t>
            </a:r>
            <a:endParaRPr lang="en-I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Nucleation of Cleavage Cracks</a:t>
            </a:r>
            <a:endParaRPr lang="en-IN" cap="none" dirty="0"/>
          </a:p>
        </p:txBody>
      </p:sp>
      <p:pic>
        <p:nvPicPr>
          <p:cNvPr id="3074" name="Picture 2" descr="I:\down\tribo\Documents\DSC_0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Nucleation of Cleavage Cracks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Metals don’t fracture as a result of pre-existing Griffith cracks.</a:t>
            </a:r>
          </a:p>
          <a:p>
            <a:r>
              <a:rPr lang="en-US" sz="2000" dirty="0"/>
              <a:t>Cleavage cracks nucleated by stress concentration produced by inhomogeneous </a:t>
            </a:r>
            <a:r>
              <a:rPr lang="en-US" sz="2000" dirty="0" smtClean="0"/>
              <a:t>plastic-deformation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Fracture front moves across the </a:t>
            </a:r>
            <a:r>
              <a:rPr lang="en-US" sz="2000" dirty="0" smtClean="0"/>
              <a:t>specimen </a:t>
            </a:r>
            <a:r>
              <a:rPr lang="en-US" sz="2000" dirty="0"/>
              <a:t>discontinuously, being impeded by the twins that form in front of it.</a:t>
            </a:r>
          </a:p>
          <a:p>
            <a:r>
              <a:rPr lang="en-US" sz="2000" dirty="0"/>
              <a:t>Crack has to be continuously renucleated on the far side of the twins in order to keep on moving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11430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59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Nucleation of Cleavage Cracks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Nucleation Condition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sz="1800" dirty="0" smtClean="0"/>
                  <a:t>σ</a:t>
                </a:r>
                <a:r>
                  <a:rPr lang="en-US" sz="1800" dirty="0" smtClean="0"/>
                  <a:t>- Effective shear stress acting on the dislocations</a:t>
                </a:r>
              </a:p>
              <a:p>
                <a14:m>
                  <m:oMath xmlns:m="http://schemas.openxmlformats.org/officeDocument/2006/math">
                    <m:r>
                      <a:rPr lang="en-IN" sz="18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800" dirty="0" smtClean="0"/>
                  <a:t>- Free surface energy</a:t>
                </a:r>
              </a:p>
              <a:p>
                <a:r>
                  <a:rPr lang="en-US" sz="1800" dirty="0" smtClean="0"/>
                  <a:t>G- Shear modulus</a:t>
                </a:r>
              </a:p>
              <a:p>
                <a14:m>
                  <m:oMath xmlns:m="http://schemas.openxmlformats.org/officeDocument/2006/math">
                    <m:r>
                      <a:rPr lang="en-IN" sz="1800" i="1">
                        <a:latin typeface="Cambria Math"/>
                      </a:rPr>
                      <m:t>𝜐</m:t>
                    </m:r>
                  </m:oMath>
                </a14:m>
                <a:r>
                  <a:rPr lang="en-IN" sz="1800" dirty="0" smtClean="0"/>
                  <a:t>- Poisson’s ratio</a:t>
                </a:r>
              </a:p>
              <a:p>
                <a:r>
                  <a:rPr lang="en-US" sz="1800" dirty="0" smtClean="0"/>
                  <a:t>2d- Length of slip plane containing pile up of edge dislocations</a:t>
                </a:r>
                <a:endParaRPr lang="en-IN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40270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124200" y="2438400"/>
                <a:ext cx="186583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𝜎</m:t>
                      </m:r>
                      <m:r>
                        <a:rPr lang="en-IN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IN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IN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IN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IN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𝜐</m:t>
                              </m:r>
                              <m:r>
                                <a:rPr lang="en-IN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IN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438400"/>
                <a:ext cx="1865831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022049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3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Nucleation of Cleavage Cracks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Nucleation of a cleavage crack along a plane tilted at an angle </a:t>
            </a:r>
            <a:r>
              <a:rPr lang="el-GR" sz="2000" dirty="0" smtClean="0"/>
              <a:t>φ</a:t>
            </a:r>
            <a:r>
              <a:rPr lang="en-US" sz="2000" dirty="0" smtClean="0"/>
              <a:t> to that containing a pile up of edge dislocations:</a:t>
            </a:r>
            <a:endParaRPr lang="en-I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09800" y="2971800"/>
                <a:ext cx="424898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IN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IN">
                                      <a:solidFill>
                                        <a:schemeClr val="tx2"/>
                                      </a:solidFill>
                                    </a:rPr>
                                    <m:t>4</m:t>
                                  </m:r>
                                  <m:r>
                                    <a:rPr lang="en-IN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m:rPr>
                                      <m:nor/>
                                    </m:rPr>
                                    <a:rPr lang="en-IN" i="1">
                                      <a:solidFill>
                                        <a:schemeClr val="tx2"/>
                                      </a:solidFill>
                                    </a:rPr>
                                    <m:t>G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IN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IN" i="1">
                                              <a:solidFill>
                                                <a:schemeClr val="tx2"/>
                                              </a:solidFill>
                                            </a:rPr>
                                            <m:t>1</m:t>
                                          </m:r>
                                          <m:r>
                                            <a:rPr lang="en-IN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  <m:t>𝜐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nor/>
                                        </m:rPr>
                                        <a:rPr lang="en-IN" i="1">
                                          <a:solidFill>
                                            <a:schemeClr val="tx2"/>
                                          </a:solidFill>
                                        </a:rPr>
                                        <m:t>d</m:t>
                                      </m:r>
                                    </m:e>
                                  </m:d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N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5+2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IN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  <m:r>
                                    <a:rPr lang="en-IN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IN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N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num>
                                <m:den>
                                  <m:r>
                                    <a:rPr lang="en-IN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971800"/>
                <a:ext cx="4248984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0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1138</TotalTime>
  <Words>827</Words>
  <Application>Microsoft Office PowerPoint</Application>
  <PresentationFormat>On-screen Show (4:3)</PresentationFormat>
  <Paragraphs>142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Apothecary</vt:lpstr>
      <vt:lpstr>Equation</vt:lpstr>
      <vt:lpstr>Microsoft Equation 3.0</vt:lpstr>
      <vt:lpstr>Adobe Photoshop Image</vt:lpstr>
      <vt:lpstr>Crack Nucleation and Propagation</vt:lpstr>
      <vt:lpstr>Organization of Presentation</vt:lpstr>
      <vt:lpstr>Basic Fracture Types</vt:lpstr>
      <vt:lpstr>Stress Temperature Curve For Crack Initiation And Propagation</vt:lpstr>
      <vt:lpstr>Nucleation of Cleavage Cracks</vt:lpstr>
      <vt:lpstr>Nucleation of Cleavage Cracks</vt:lpstr>
      <vt:lpstr>Nucleation of Cleavage Cracks</vt:lpstr>
      <vt:lpstr>Nucleation of Cleavage Cracks</vt:lpstr>
      <vt:lpstr>Nucleation of Cleavage Cracks</vt:lpstr>
      <vt:lpstr>Nucleation of Cleavage Cracks</vt:lpstr>
      <vt:lpstr>Regimes of Crack Propagation</vt:lpstr>
      <vt:lpstr>Propagation of Cleavage Cracks</vt:lpstr>
      <vt:lpstr>Griffith Approach</vt:lpstr>
      <vt:lpstr>Contd…</vt:lpstr>
      <vt:lpstr>Propagation of Cleavage Cracks</vt:lpstr>
      <vt:lpstr>Propagation of Cleavage Cracks</vt:lpstr>
      <vt:lpstr>Propagation of Cleavage Cracks</vt:lpstr>
      <vt:lpstr>Crack Growth Rate</vt:lpstr>
      <vt:lpstr>S-N Curves</vt:lpstr>
      <vt:lpstr>Effect of Grain Boundaries</vt:lpstr>
      <vt:lpstr>Effect of State of Stress</vt:lpstr>
      <vt:lpstr>Fracture Diagram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Crack Nucleation and Propagation</dc:title>
  <dc:creator>bharat</dc:creator>
  <cp:lastModifiedBy>Vipul</cp:lastModifiedBy>
  <cp:revision>56</cp:revision>
  <dcterms:created xsi:type="dcterms:W3CDTF">2012-10-07T08:44:39Z</dcterms:created>
  <dcterms:modified xsi:type="dcterms:W3CDTF">2012-10-29T04:40:36Z</dcterms:modified>
</cp:coreProperties>
</file>